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256" r:id="rId6"/>
    <p:sldId id="290" r:id="rId7"/>
    <p:sldId id="257" r:id="rId8"/>
    <p:sldId id="292" r:id="rId9"/>
    <p:sldId id="293" r:id="rId10"/>
    <p:sldId id="9959" r:id="rId11"/>
    <p:sldId id="9960" r:id="rId12"/>
    <p:sldId id="9963" r:id="rId13"/>
    <p:sldId id="9951" r:id="rId14"/>
    <p:sldId id="9962" r:id="rId15"/>
    <p:sldId id="9961" r:id="rId16"/>
    <p:sldId id="9964" r:id="rId17"/>
    <p:sldId id="284" r:id="rId18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1D78"/>
    <a:srgbClr val="404040"/>
    <a:srgbClr val="F97923"/>
    <a:srgbClr val="662985"/>
    <a:srgbClr val="1F8CCB"/>
    <a:srgbClr val="60C0EE"/>
    <a:srgbClr val="1D8CCB"/>
    <a:srgbClr val="505050"/>
    <a:srgbClr val="1D8DCB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594DEF-EE5F-40B4-A3E3-1FC9499AB686}" v="583" dt="2021-02-17T13:17:41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57553" autoAdjust="0"/>
  </p:normalViewPr>
  <p:slideViewPr>
    <p:cSldViewPr snapToGrid="0">
      <p:cViewPr varScale="1">
        <p:scale>
          <a:sx n="65" d="100"/>
          <a:sy n="65" d="100"/>
        </p:scale>
        <p:origin x="22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675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44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77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42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control is your safety net</a:t>
            </a:r>
          </a:p>
          <a:p>
            <a:endParaRPr lang="en-GB" dirty="0"/>
          </a:p>
          <a:p>
            <a:r>
              <a:rPr lang="en-GB" dirty="0"/>
              <a:t>I am sure it was working, I want to go back version </a:t>
            </a:r>
          </a:p>
          <a:p>
            <a:endParaRPr lang="en-GB" dirty="0"/>
          </a:p>
          <a:p>
            <a:r>
              <a:rPr lang="en-GB" dirty="0"/>
              <a:t>Hardware failure</a:t>
            </a:r>
          </a:p>
          <a:p>
            <a:endParaRPr lang="en-GB" dirty="0"/>
          </a:p>
          <a:p>
            <a:r>
              <a:rPr lang="en-GB" dirty="0"/>
              <a:t>But there are other benefits </a:t>
            </a:r>
          </a:p>
          <a:p>
            <a:endParaRPr lang="en-GB" dirty="0"/>
          </a:p>
          <a:p>
            <a:r>
              <a:rPr lang="en-GB" dirty="0"/>
              <a:t>Aids experimentation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15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other, these are just the most common</a:t>
            </a:r>
          </a:p>
          <a:p>
            <a:endParaRPr lang="en-GB" dirty="0"/>
          </a:p>
          <a:p>
            <a:r>
              <a:rPr lang="en-GB" dirty="0"/>
              <a:t>Centralised or distributed</a:t>
            </a:r>
          </a:p>
          <a:p>
            <a:endParaRPr lang="en-GB" dirty="0"/>
          </a:p>
          <a:p>
            <a:r>
              <a:rPr lang="en-GB" dirty="0"/>
              <a:t>Discuss that centralised is like a library</a:t>
            </a:r>
          </a:p>
          <a:p>
            <a:endParaRPr lang="en-GB" dirty="0"/>
          </a:p>
          <a:p>
            <a:r>
              <a:rPr lang="en-GB" dirty="0"/>
              <a:t>Distributed is peer to peer</a:t>
            </a:r>
          </a:p>
          <a:p>
            <a:r>
              <a:rPr lang="en-GB" dirty="0"/>
              <a:t>But in reality there is still one central copy that is the ‘source of truth’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259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Developed in 2005 by Linus Torvalds, the famous creator of the Linux operating system kernel.</a:t>
            </a:r>
          </a:p>
          <a:p>
            <a:endParaRPr lang="en-GB" dirty="0"/>
          </a:p>
          <a:p>
            <a:r>
              <a:rPr lang="en-GB" dirty="0"/>
              <a:t>You can host your own copy </a:t>
            </a:r>
          </a:p>
          <a:p>
            <a:endParaRPr lang="en-GB" dirty="0"/>
          </a:p>
          <a:p>
            <a:r>
              <a:rPr lang="en-GB" dirty="0"/>
              <a:t>But there are providers who offer more</a:t>
            </a:r>
          </a:p>
          <a:p>
            <a:endParaRPr lang="en-GB" dirty="0"/>
          </a:p>
          <a:p>
            <a:r>
              <a:rPr lang="en-GB" dirty="0"/>
              <a:t>We will focus on GitHub as it is the most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31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 hosted can be on your tin or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32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533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 create </a:t>
            </a:r>
            <a:r>
              <a:rPr lang="en-GB" dirty="0" err="1"/>
              <a:t>create</a:t>
            </a:r>
            <a:r>
              <a:rPr lang="en-GB" dirty="0"/>
              <a:t>, work down the 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new/import/template/fork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Scope of a repo – a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Public/Private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Standard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Could import a sample with code from </a:t>
            </a:r>
            <a:r>
              <a:rPr lang="en-GB" dirty="0" err="1"/>
              <a:t>rfennell</a:t>
            </a:r>
            <a:r>
              <a:rPr lang="en-GB" dirty="0"/>
              <a:t>/</a:t>
            </a:r>
            <a:r>
              <a:rPr lang="en-GB" dirty="0" err="1"/>
              <a:t>demorepo</a:t>
            </a:r>
            <a:r>
              <a:rPr lang="en-GB" dirty="0"/>
              <a:t>, or have pre created, swap to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Mention branches and history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 an issue to add a build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Note can assign, label, project to group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 come back to them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 a CI action – show it list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Pick manual and drop in sample code, and discuss, commit to a new branch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PR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it run the build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 set rules for a PR – this is the best tool to improve quality even if you one person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merge policies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Shows Projects, WIKI and Insights in another repo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Mention forks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Dependabot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has all been in the browser, but normally edit on your machine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Codespaces</a:t>
            </a:r>
            <a:r>
              <a:rPr lang="en-GB" dirty="0"/>
              <a:t> (30sec to start)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9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GitHub</a:t>
            </a:r>
          </a:p>
          <a:p>
            <a:pPr marL="171450" indent="-171450">
              <a:buFontTx/>
              <a:buChar char="-"/>
            </a:pPr>
            <a:r>
              <a:rPr lang="en-GB" dirty="0"/>
              <a:t>Free </a:t>
            </a:r>
          </a:p>
          <a:p>
            <a:pPr marL="171450" indent="-171450">
              <a:buFontTx/>
              <a:buChar char="-"/>
            </a:pPr>
            <a:r>
              <a:rPr lang="en-GB" dirty="0"/>
              <a:t>Team - $4 </a:t>
            </a:r>
          </a:p>
          <a:p>
            <a:pPr marL="171450" indent="-171450">
              <a:buFontTx/>
              <a:buChar char="-"/>
            </a:pPr>
            <a:r>
              <a:rPr lang="en-GB" dirty="0"/>
              <a:t>Enterprise - $21 </a:t>
            </a:r>
          </a:p>
          <a:p>
            <a:pPr marL="171450" indent="-171450">
              <a:buFontTx/>
              <a:buChar char="-"/>
            </a:pPr>
            <a:r>
              <a:rPr lang="en-GB" dirty="0"/>
              <a:t>GitHub One – ask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Can you VS MSDN + GitHub Enterprise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27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81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47.pn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8.png"/><Relationship Id="rId5" Type="http://schemas.openxmlformats.org/officeDocument/2006/relationships/image" Target="../media/image49.png"/><Relationship Id="rId4" Type="http://schemas.openxmlformats.org/officeDocument/2006/relationships/image" Target="../media/image7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50" Type="http://schemas.microsoft.com/office/2007/relationships/hdphoto" Target="../media/hdphoto6.wdp"/><Relationship Id="rId55" Type="http://schemas.openxmlformats.org/officeDocument/2006/relationships/image" Target="../media/image126.png"/><Relationship Id="rId63" Type="http://schemas.openxmlformats.org/officeDocument/2006/relationships/image" Target="../media/image132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29" Type="http://schemas.openxmlformats.org/officeDocument/2006/relationships/image" Target="../media/image103.png"/><Relationship Id="rId11" Type="http://schemas.openxmlformats.org/officeDocument/2006/relationships/image" Target="../media/image87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jpeg"/><Relationship Id="rId45" Type="http://schemas.openxmlformats.org/officeDocument/2006/relationships/image" Target="../media/image119.svg"/><Relationship Id="rId53" Type="http://schemas.microsoft.com/office/2007/relationships/hdphoto" Target="../media/hdphoto7.wdp"/><Relationship Id="rId58" Type="http://schemas.openxmlformats.org/officeDocument/2006/relationships/image" Target="../media/image129.png"/><Relationship Id="rId66" Type="http://schemas.microsoft.com/office/2007/relationships/hdphoto" Target="../media/hdphoto10.wdp"/><Relationship Id="rId5" Type="http://schemas.openxmlformats.org/officeDocument/2006/relationships/image" Target="../media/image82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jpeg"/><Relationship Id="rId48" Type="http://schemas.microsoft.com/office/2007/relationships/hdphoto" Target="../media/hdphoto5.wdp"/><Relationship Id="rId56" Type="http://schemas.openxmlformats.org/officeDocument/2006/relationships/image" Target="../media/image127.svg"/><Relationship Id="rId64" Type="http://schemas.openxmlformats.org/officeDocument/2006/relationships/image" Target="../media/image133.png"/><Relationship Id="rId8" Type="http://schemas.openxmlformats.org/officeDocument/2006/relationships/image" Target="../media/image85.png"/><Relationship Id="rId51" Type="http://schemas.openxmlformats.org/officeDocument/2006/relationships/image" Target="../media/image123.png"/><Relationship Id="rId3" Type="http://schemas.microsoft.com/office/2007/relationships/hdphoto" Target="../media/hdphoto1.wdp"/><Relationship Id="rId12" Type="http://schemas.openxmlformats.org/officeDocument/2006/relationships/image" Target="../media/image88.jpg"/><Relationship Id="rId17" Type="http://schemas.openxmlformats.org/officeDocument/2006/relationships/image" Target="../media/image92.svg"/><Relationship Id="rId25" Type="http://schemas.openxmlformats.org/officeDocument/2006/relationships/image" Target="../media/image99.jpe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microsoft.com/office/2007/relationships/hdphoto" Target="../media/hdphoto8.wdp"/><Relationship Id="rId20" Type="http://schemas.openxmlformats.org/officeDocument/2006/relationships/image" Target="../media/image94.png"/><Relationship Id="rId41" Type="http://schemas.openxmlformats.org/officeDocument/2006/relationships/image" Target="../media/image115.jpeg"/><Relationship Id="rId54" Type="http://schemas.openxmlformats.org/officeDocument/2006/relationships/image" Target="../media/image125.png"/><Relationship Id="rId62" Type="http://schemas.openxmlformats.org/officeDocument/2006/relationships/image" Target="../media/image13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3.png"/><Relationship Id="rId15" Type="http://schemas.openxmlformats.org/officeDocument/2006/relationships/image" Target="../media/image90.jpe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2.png"/><Relationship Id="rId57" Type="http://schemas.openxmlformats.org/officeDocument/2006/relationships/image" Target="../media/image128.png"/><Relationship Id="rId10" Type="http://schemas.openxmlformats.org/officeDocument/2006/relationships/image" Target="../media/image86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4.png"/><Relationship Id="rId60" Type="http://schemas.openxmlformats.org/officeDocument/2006/relationships/image" Target="../media/image130.png"/><Relationship Id="rId65" Type="http://schemas.openxmlformats.org/officeDocument/2006/relationships/image" Target="../media/image134.png"/><Relationship Id="rId4" Type="http://schemas.openxmlformats.org/officeDocument/2006/relationships/image" Target="../media/image81.png"/><Relationship Id="rId9" Type="http://schemas.microsoft.com/office/2007/relationships/hdphoto" Target="../media/hdphoto2.wdp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9" Type="http://schemas.openxmlformats.org/officeDocument/2006/relationships/image" Target="../media/image113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8.png"/><Relationship Id="rId11" Type="http://schemas.openxmlformats.org/officeDocument/2006/relationships/image" Target="../media/image49.png"/><Relationship Id="rId5" Type="http://schemas.openxmlformats.org/officeDocument/2006/relationships/image" Target="../media/image137.png"/><Relationship Id="rId10" Type="http://schemas.openxmlformats.org/officeDocument/2006/relationships/image" Target="../media/image141.jpeg"/><Relationship Id="rId4" Type="http://schemas.openxmlformats.org/officeDocument/2006/relationships/image" Target="../media/image136.png"/><Relationship Id="rId9" Type="http://schemas.openxmlformats.org/officeDocument/2006/relationships/image" Target="../media/image4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137.png"/><Relationship Id="rId4" Type="http://schemas.openxmlformats.org/officeDocument/2006/relationships/image" Target="../media/image143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75.png"/><Relationship Id="rId2" Type="http://schemas.openxmlformats.org/officeDocument/2006/relationships/image" Target="../media/image135.png"/><Relationship Id="rId16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4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41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35.png"/><Relationship Id="rId7" Type="http://schemas.openxmlformats.org/officeDocument/2006/relationships/image" Target="../media/image45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1.jpeg"/><Relationship Id="rId5" Type="http://schemas.openxmlformats.org/officeDocument/2006/relationships/image" Target="../media/image139.png"/><Relationship Id="rId4" Type="http://schemas.openxmlformats.org/officeDocument/2006/relationships/image" Target="../media/image44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60.png"/><Relationship Id="rId2" Type="http://schemas.openxmlformats.org/officeDocument/2006/relationships/image" Target="../media/image1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5.png"/><Relationship Id="rId5" Type="http://schemas.openxmlformats.org/officeDocument/2006/relationships/image" Target="../media/image65.png"/><Relationship Id="rId10" Type="http://schemas.openxmlformats.org/officeDocument/2006/relationships/image" Target="../media/image141.jpeg"/><Relationship Id="rId4" Type="http://schemas.openxmlformats.org/officeDocument/2006/relationships/image" Target="../media/image159.png"/><Relationship Id="rId9" Type="http://schemas.openxmlformats.org/officeDocument/2006/relationships/image" Target="../media/image14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png"/><Relationship Id="rId4" Type="http://schemas.openxmlformats.org/officeDocument/2006/relationships/image" Target="../media/image141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png"/><Relationship Id="rId11" Type="http://schemas.openxmlformats.org/officeDocument/2006/relationships/image" Target="../media/image5.png"/><Relationship Id="rId5" Type="http://schemas.openxmlformats.org/officeDocument/2006/relationships/image" Target="../media/image167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svg"/><Relationship Id="rId3" Type="http://schemas.openxmlformats.org/officeDocument/2006/relationships/image" Target="../media/image173.png"/><Relationship Id="rId7" Type="http://schemas.openxmlformats.org/officeDocument/2006/relationships/image" Target="../media/image177.svg"/><Relationship Id="rId12" Type="http://schemas.openxmlformats.org/officeDocument/2006/relationships/image" Target="../media/image18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6.png"/><Relationship Id="rId11" Type="http://schemas.openxmlformats.org/officeDocument/2006/relationships/image" Target="../media/image181.svg"/><Relationship Id="rId5" Type="http://schemas.openxmlformats.org/officeDocument/2006/relationships/image" Target="../media/image175.sv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7" name="Picture 36" descr="A picture containing light&#10;&#10;Description automatically generated">
            <a:extLst>
              <a:ext uri="{FF2B5EF4-FFF2-40B4-BE49-F238E27FC236}">
                <a16:creationId xmlns:a16="http://schemas.microsoft.com/office/drawing/2014/main" id="{DE39A34D-C8B4-4CED-9BE8-C8BB423DE8B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4" y="546040"/>
            <a:ext cx="3810008" cy="1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28" y="6015308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01389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(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F745A7-29AC-4F2E-A112-4838F4DB9A48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1DA26-DA72-4DD2-AD44-05F315B753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40" y="5924770"/>
            <a:ext cx="2388710" cy="74308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DCA1D-B204-4BD0-B897-CB9C8D791C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3402" y="2705232"/>
            <a:ext cx="1362152" cy="19957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F9A484-4E5F-4A9D-A068-51ADFCD2FA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5278" y="1792705"/>
            <a:ext cx="1011708" cy="1453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9244DB8-6544-4442-8B58-99D8B669731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7265">
            <a:off x="238537" y="210471"/>
            <a:ext cx="1271008" cy="1860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20113E2-AE2B-45C9-A36D-5145B1FBE1AF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9190" y="234526"/>
            <a:ext cx="1011709" cy="14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46CDE0-0044-406B-BB8A-1F835D32B4C3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69950" y="1454224"/>
            <a:ext cx="1011709" cy="1624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979A2-47CB-4940-9699-94A4CBEA65C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49126" y="343811"/>
            <a:ext cx="1011709" cy="16246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1BE54B-3949-4CD2-9A86-5ECC76AFFF3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93958" y="-1000411"/>
            <a:ext cx="1298830" cy="1902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EC4209-CCF2-45DB-AD8A-6116BD5A2B6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57237">
            <a:off x="7444953" y="141475"/>
            <a:ext cx="1099410" cy="1609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2EC766-30A8-40B5-944F-61A6309F85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38702">
            <a:off x="6466740" y="1844152"/>
            <a:ext cx="792533" cy="11611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4C0838-8AAC-4BB0-939C-43826A056FC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83317">
            <a:off x="5201650" y="289599"/>
            <a:ext cx="1171658" cy="1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  <p:sldLayoutId id="2147483777" r:id="rId76"/>
    <p:sldLayoutId id="2147483778" r:id="rId7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1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is GitHub and why should I use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ED54-88F4-4C71-B6AD-D4D150FE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source control</a:t>
            </a:r>
          </a:p>
          <a:p>
            <a:r>
              <a:rPr lang="en-GB" dirty="0"/>
              <a:t>Any source control</a:t>
            </a:r>
          </a:p>
          <a:p>
            <a:r>
              <a:rPr lang="en-GB" dirty="0"/>
              <a:t>I really mean it use source control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GitHub provides a complete ALM solution</a:t>
            </a:r>
          </a:p>
          <a:p>
            <a:r>
              <a:rPr lang="en-GB" dirty="0"/>
              <a:t>You can easily collaborate with others</a:t>
            </a:r>
          </a:p>
          <a:p>
            <a:r>
              <a:rPr lang="en-GB" dirty="0"/>
              <a:t>GitHub is free for most student usage scenarios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B67F6-4624-4237-900F-D091440F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CFFEC-801C-436E-9799-14D79229D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3"/>
          <a:stretch/>
        </p:blipFill>
        <p:spPr>
          <a:xfrm>
            <a:off x="9321370" y="2588861"/>
            <a:ext cx="2186853" cy="41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4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585B-4ADA-4E7E-8CEB-592C234C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28" y="3614099"/>
            <a:ext cx="7477989" cy="1445342"/>
          </a:xfrm>
        </p:spPr>
        <p:txBody>
          <a:bodyPr/>
          <a:lstStyle/>
          <a:p>
            <a:r>
              <a:rPr lang="en-GB"/>
              <a:t>Question?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60223-877C-4526-B957-4DB5F74FDA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3"/>
          <a:stretch/>
        </p:blipFill>
        <p:spPr>
          <a:xfrm>
            <a:off x="8703954" y="1572861"/>
            <a:ext cx="2186853" cy="41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/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n-lt"/>
              </a:rPr>
              <a:t>MVP (Developer Technologies)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30DE2B-6EA3-4AD2-AE90-D6E017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8282922" y="618282"/>
            <a:ext cx="2493612" cy="507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2" y="461475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817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A6537B-5F32-4A2B-8544-DC6C2BDAB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2161F11-33ED-41C0-9A98-C8E5BD5D8FAA}"/>
              </a:ext>
            </a:extLst>
          </p:cNvPr>
          <p:cNvGrpSpPr/>
          <p:nvPr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5847C4-82B7-478C-B00D-FD1FDC255334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CCB7A0-3890-4C54-9464-85CF6BA2537D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69481E-15BB-4219-A466-D63E966FAFFD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891DDA-F74F-46D8-BDC1-4814BFEED84B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47EA7A-C762-4C20-B546-F08A03E1FDCB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CD6D95-C240-4015-BFA2-80060C35947C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963DC-F56B-4E50-99EC-96591D08E8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7" name="Picture 6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6F5C0680-7D1C-45E1-A6CC-B4BCBA5BD2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1EA52E-3F54-4477-83EC-8944F3CCE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680137-9745-47A8-BEBD-C92BCC51DC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09961B-D68D-4EB1-842A-9B9BA7413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6D4F2A7-BB24-41B1-AC85-F0AA52397535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/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n-lt"/>
              </a:rPr>
              <a:t>MVP (Developer Technologies)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30DE2B-6EA3-4AD2-AE90-D6E017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8282922" y="618282"/>
            <a:ext cx="2493612" cy="507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2" y="461475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6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DB21E13C-9F1D-4DE0-99AD-1C828A9E4D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16" y="605927"/>
            <a:ext cx="8273872" cy="58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A010A072-2B03-470A-9AD2-EE3622DD9217}"/>
              </a:ext>
            </a:extLst>
          </p:cNvPr>
          <p:cNvSpPr/>
          <p:nvPr/>
        </p:nvSpPr>
        <p:spPr>
          <a:xfrm>
            <a:off x="6532851" y="1591252"/>
            <a:ext cx="4626477" cy="4407877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2800" dirty="0"/>
              <a:t>Distributed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532866-E747-47AE-88F1-C448B21B895E}"/>
              </a:ext>
            </a:extLst>
          </p:cNvPr>
          <p:cNvSpPr/>
          <p:nvPr/>
        </p:nvSpPr>
        <p:spPr>
          <a:xfrm>
            <a:off x="1032672" y="1591252"/>
            <a:ext cx="4843585" cy="440787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2800" dirty="0"/>
              <a:t>Centralised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923605-DFF1-4FE1-9A8C-7384CE27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 Control Choices</a:t>
            </a:r>
          </a:p>
        </p:txBody>
      </p:sp>
      <p:pic>
        <p:nvPicPr>
          <p:cNvPr id="2052" name="Picture 4" descr="Image result for svn logo">
            <a:extLst>
              <a:ext uri="{FF2B5EF4-FFF2-40B4-BE49-F238E27FC236}">
                <a16:creationId xmlns:a16="http://schemas.microsoft.com/office/drawing/2014/main" id="{3154894D-71C2-473E-A002-196F4B377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9"/>
          <a:stretch/>
        </p:blipFill>
        <p:spPr bwMode="auto">
          <a:xfrm>
            <a:off x="3797709" y="2997201"/>
            <a:ext cx="1704322" cy="120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 logo">
            <a:extLst>
              <a:ext uri="{FF2B5EF4-FFF2-40B4-BE49-F238E27FC236}">
                <a16:creationId xmlns:a16="http://schemas.microsoft.com/office/drawing/2014/main" id="{5AE17602-84F5-455C-B638-79D43A58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10" y="3073011"/>
            <a:ext cx="2867758" cy="119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fvc logo">
            <a:extLst>
              <a:ext uri="{FF2B5EF4-FFF2-40B4-BE49-F238E27FC236}">
                <a16:creationId xmlns:a16="http://schemas.microsoft.com/office/drawing/2014/main" id="{8DF424D4-41E2-4E4C-9DCC-C398FA5C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93" y="3073011"/>
            <a:ext cx="1020168" cy="10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2F463-12F9-4E7E-A81D-4054FF7600E5}"/>
              </a:ext>
            </a:extLst>
          </p:cNvPr>
          <p:cNvSpPr txBox="1"/>
          <p:nvPr/>
        </p:nvSpPr>
        <p:spPr>
          <a:xfrm>
            <a:off x="2127037" y="3290707"/>
            <a:ext cx="2374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651D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TFVC</a:t>
            </a:r>
          </a:p>
        </p:txBody>
      </p:sp>
    </p:spTree>
    <p:extLst>
      <p:ext uri="{BB962C8B-B14F-4D97-AF65-F5344CB8AC3E}">
        <p14:creationId xmlns:p14="http://schemas.microsoft.com/office/powerpoint/2010/main" val="173626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3605-DFF1-4FE1-9A8C-7384CE27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Git?</a:t>
            </a:r>
          </a:p>
        </p:txBody>
      </p:sp>
      <p:pic>
        <p:nvPicPr>
          <p:cNvPr id="2060" name="Picture 12" descr="Image result for github logo">
            <a:extLst>
              <a:ext uri="{FF2B5EF4-FFF2-40B4-BE49-F238E27FC236}">
                <a16:creationId xmlns:a16="http://schemas.microsoft.com/office/drawing/2014/main" id="{D8BC12A3-20EF-4AA0-9F55-E6D1A67E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50" y="848535"/>
            <a:ext cx="3722060" cy="208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git logo">
            <a:extLst>
              <a:ext uri="{FF2B5EF4-FFF2-40B4-BE49-F238E27FC236}">
                <a16:creationId xmlns:a16="http://schemas.microsoft.com/office/drawing/2014/main" id="{FC0EB22D-1C2F-4960-B3AD-4644056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34" y="1890713"/>
            <a:ext cx="2867758" cy="119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azure devops logo">
            <a:extLst>
              <a:ext uri="{FF2B5EF4-FFF2-40B4-BE49-F238E27FC236}">
                <a16:creationId xmlns:a16="http://schemas.microsoft.com/office/drawing/2014/main" id="{48DE6649-FA49-4DAF-9877-469EF224D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81278"/>
            <a:ext cx="50101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itlabs logo">
            <a:extLst>
              <a:ext uri="{FF2B5EF4-FFF2-40B4-BE49-F238E27FC236}">
                <a16:creationId xmlns:a16="http://schemas.microsoft.com/office/drawing/2014/main" id="{74CCDF9D-7D16-4A7D-B4F9-68D8C22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300" y="2796254"/>
            <a:ext cx="3905511" cy="172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itbucket logo">
            <a:extLst>
              <a:ext uri="{FF2B5EF4-FFF2-40B4-BE49-F238E27FC236}">
                <a16:creationId xmlns:a16="http://schemas.microsoft.com/office/drawing/2014/main" id="{8D59B0E5-26C7-45E3-96AB-BBAD27024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568" y="5441980"/>
            <a:ext cx="5148385" cy="73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8C7647-395E-42FB-829C-0119639D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800"/>
            <a:ext cx="12192000" cy="5104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B15C8-4B40-473D-B251-0E51D25681E7}"/>
              </a:ext>
            </a:extLst>
          </p:cNvPr>
          <p:cNvSpPr txBox="1"/>
          <p:nvPr/>
        </p:nvSpPr>
        <p:spPr>
          <a:xfrm>
            <a:off x="1102290" y="6112701"/>
            <a:ext cx="1004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Purchased by Microsoft in June 2018</a:t>
            </a:r>
          </a:p>
        </p:txBody>
      </p:sp>
    </p:spTree>
    <p:extLst>
      <p:ext uri="{BB962C8B-B14F-4D97-AF65-F5344CB8AC3E}">
        <p14:creationId xmlns:p14="http://schemas.microsoft.com/office/powerpoint/2010/main" val="81836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F0ECE-EBC7-49C2-B041-C186ED145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0939585" cy="4592381"/>
          </a:xfrm>
        </p:spPr>
        <p:txBody>
          <a:bodyPr/>
          <a:lstStyle/>
          <a:p>
            <a:r>
              <a:rPr lang="en-GB" dirty="0"/>
              <a:t>Git based Source Control, providing both public and private repos</a:t>
            </a:r>
          </a:p>
          <a:p>
            <a:r>
              <a:rPr lang="en-GB" dirty="0"/>
              <a:t>Work Tracking using GitHub Issues</a:t>
            </a:r>
          </a:p>
          <a:p>
            <a:r>
              <a:rPr lang="en-GB" dirty="0"/>
              <a:t>Automation using GitHub Actions for</a:t>
            </a:r>
          </a:p>
          <a:p>
            <a:pPr lvl="1"/>
            <a:r>
              <a:rPr lang="en-GB" dirty="0"/>
              <a:t>Continuous Integration (build)</a:t>
            </a:r>
          </a:p>
          <a:p>
            <a:pPr lvl="1"/>
            <a:r>
              <a:rPr lang="en-GB" dirty="0"/>
              <a:t>Continuous Delivery (deployment)</a:t>
            </a:r>
          </a:p>
          <a:p>
            <a:pPr lvl="1"/>
            <a:r>
              <a:rPr lang="en-GB" dirty="0"/>
              <a:t>General automation</a:t>
            </a:r>
          </a:p>
          <a:p>
            <a:r>
              <a:rPr lang="en-GB"/>
              <a:t>Package management </a:t>
            </a:r>
            <a:r>
              <a:rPr lang="en-GB" dirty="0"/>
              <a:t>using </a:t>
            </a:r>
            <a:r>
              <a:rPr lang="en-GB"/>
              <a:t>GitHub Packages</a:t>
            </a:r>
            <a:endParaRPr lang="en-GB" dirty="0"/>
          </a:p>
          <a:p>
            <a:r>
              <a:rPr lang="en-GB" dirty="0"/>
              <a:t>Reporting using GitHub Insights</a:t>
            </a:r>
          </a:p>
          <a:p>
            <a:r>
              <a:rPr lang="en-GB" dirty="0"/>
              <a:t>Vulnerability Checking with </a:t>
            </a:r>
            <a:r>
              <a:rPr lang="en-GB" dirty="0" err="1"/>
              <a:t>DependaBot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F8490-16EB-4683-B1AC-9F7FE493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 is more than just source control</a:t>
            </a:r>
          </a:p>
        </p:txBody>
      </p:sp>
      <p:pic>
        <p:nvPicPr>
          <p:cNvPr id="1028" name="Picture 4" descr="Image result for octocat logo">
            <a:extLst>
              <a:ext uri="{FF2B5EF4-FFF2-40B4-BE49-F238E27FC236}">
                <a16:creationId xmlns:a16="http://schemas.microsoft.com/office/drawing/2014/main" id="{68B88ADA-A671-40BB-8B80-689AF12B5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r="20832"/>
          <a:stretch/>
        </p:blipFill>
        <p:spPr bwMode="auto">
          <a:xfrm>
            <a:off x="8979877" y="4002127"/>
            <a:ext cx="2203938" cy="256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6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5E8-E992-454B-A3B6-D2D011D2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93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9D3D-755C-44A6-A719-196C8D75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it cost?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D762B-24AD-4B19-8BA9-53D340C05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3" b="16137"/>
          <a:stretch/>
        </p:blipFill>
        <p:spPr>
          <a:xfrm>
            <a:off x="460793" y="2114900"/>
            <a:ext cx="2733523" cy="3019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305EE-38EB-4541-9730-28A3A2BBEC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055"/>
          <a:stretch/>
        </p:blipFill>
        <p:spPr>
          <a:xfrm>
            <a:off x="3308263" y="2097880"/>
            <a:ext cx="2800350" cy="295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01DF4-27BD-498A-B819-8C1271CDB7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549"/>
          <a:stretch/>
        </p:blipFill>
        <p:spPr>
          <a:xfrm>
            <a:off x="6222560" y="2181397"/>
            <a:ext cx="2771775" cy="2952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46D45-4C9B-47A4-B2FF-F3BFE7D1A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282" y="2076713"/>
            <a:ext cx="2819400" cy="3019425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814E750-6632-4F8B-AC30-8D48068F377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00" y="5507181"/>
            <a:ext cx="3330782" cy="7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Presentation" ma:contentTypeID="0x010100AED4198795C7FE49B29C2076BD071E1905000EAF08AED0FE1B4BBE46E8D86720BF3A" ma:contentTypeVersion="106" ma:contentTypeDescription="" ma:contentTypeScope="" ma:versionID="661e526308afc51a89bdee61642326af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05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Props1.xml><?xml version="1.0" encoding="utf-8"?>
<ds:datastoreItem xmlns:ds="http://schemas.openxmlformats.org/officeDocument/2006/customXml" ds:itemID="{FD2B6C56-264A-45F7-A75C-FBF62D7D6E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3744E3-406F-4A27-AFC2-690BA54E3C3D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6E5C231-F84E-40AB-853E-A10ACDAA9762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http://purl.org/dc/terms/"/>
    <ds:schemaRef ds:uri="e9d2523a-f6c8-4b58-93c0-559fd1563d0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4587</TotalTime>
  <Words>488</Words>
  <Application>Microsoft Office PowerPoint</Application>
  <PresentationFormat>Widescreen</PresentationFormat>
  <Paragraphs>113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Office Theme</vt:lpstr>
      <vt:lpstr>What is GitHub and why should I use it?</vt:lpstr>
      <vt:lpstr>Richard Fennell</vt:lpstr>
      <vt:lpstr>PowerPoint Presentation</vt:lpstr>
      <vt:lpstr>Source Control Choices</vt:lpstr>
      <vt:lpstr>What is Git?</vt:lpstr>
      <vt:lpstr>PowerPoint Presentation</vt:lpstr>
      <vt:lpstr>GitHub is more than just source control</vt:lpstr>
      <vt:lpstr>Demo</vt:lpstr>
      <vt:lpstr>What does it cost?</vt:lpstr>
      <vt:lpstr>Summary</vt:lpstr>
      <vt:lpstr>Question?</vt:lpstr>
      <vt:lpstr>Richard Fennell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GitHub and why should I use it?</dc:title>
  <dc:creator>Richard Fennell</dc:creator>
  <cp:lastModifiedBy>Richard</cp:lastModifiedBy>
  <cp:revision>5</cp:revision>
  <cp:lastPrinted>2018-04-03T12:05:53Z</cp:lastPrinted>
  <dcterms:created xsi:type="dcterms:W3CDTF">2021-02-08T11:48:40Z</dcterms:created>
  <dcterms:modified xsi:type="dcterms:W3CDTF">2021-02-17T15:59:31Z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0x010100AED4198795C7FE49B29C2076BD071E1905000EAF08AED0FE1B4BBE46E8D86720BF3A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AuthorIds_UIVersion_5120">
    <vt:lpwstr>26</vt:lpwstr>
  </property>
  <property fmtid="{D5CDD505-2E9C-101B-9397-08002B2CF9AE}" pid="8" name="SharedWithUsers">
    <vt:lpwstr>23;#Abby E. Mann;#86;#Megan Falkingham;#26;#Linda Hogg</vt:lpwstr>
  </property>
</Properties>
</file>